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280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04" y="1554480"/>
            <a:ext cx="3657600" cy="18105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1600" y="3611880"/>
            <a:ext cx="9445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DC0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Постачальник електроенергії для бізнесу</a:t>
            </a:r>
            <a:endParaRPr lang="en-US" sz="2200" dirty="0"/>
          </a:p>
        </p:txBody>
      </p:sp>
      <p:sp>
        <p:nvSpPr>
          <p:cNvPr id="4" name="Shape 1"/>
          <p:cNvSpPr/>
          <p:nvPr/>
        </p:nvSpPr>
        <p:spPr>
          <a:xfrm>
            <a:off x="5394960" y="4343400"/>
            <a:ext cx="1371600" cy="0"/>
          </a:xfrm>
          <a:prstGeom prst="line">
            <a:avLst/>
          </a:prstGeom>
          <a:noFill/>
          <a:ln w="19050">
            <a:solidFill>
              <a:srgbClr val="FDC00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1371600" y="4526280"/>
            <a:ext cx="94457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C9D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Прозоро. Гнучко. Без небалансів.</a:t>
            </a:r>
            <a:endParaRPr lang="en-US" sz="15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C9D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Частина групи компаній AK TRADE GROUP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 компанію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61264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 «ТЕХНО ВОЛЬТ» </a:t>
            </a:r>
            <a:r>
              <a:rPr lang="uk-UA" sz="1600" dirty="0" smtClean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ЄДРПОУ 45742072 </a:t>
            </a:r>
            <a:r>
              <a:rPr lang="en-US" sz="1600" dirty="0" smtClean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6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постачальник електроенергії для комерційних споживачів, що працює на підставі ліцензії НКРЕКП № 872 від 18.06.2025 року на право провадження господарської діяльності з постачання електричної енергії споживачу.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794760"/>
            <a:ext cx="6126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6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 пропонуємо прозорі та вигідні умови постачання для бізнесу будь-якого масштабу — від невеликих підприємств до промислових об'єктів.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074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 входимо до групи компаній </a:t>
            </a:r>
            <a:r>
              <a:rPr lang="en-US" sz="1400" b="1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TRADE GROUP </a:t>
            </a:r>
            <a:r>
              <a:rPr lang="en-US" sz="14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трейдера з власною балансуючою групою. Завдяки участі в цій групі ми беремо на себе всі ризики за небалансами: клієнт отримує передбачуваний рахунок, а коливання ринку залишаються нашою турботою, а не його.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223760" y="1737360"/>
            <a:ext cx="4389120" cy="3063240"/>
          </a:xfrm>
          <a:prstGeom prst="roundRect">
            <a:avLst>
              <a:gd name="adj" fmla="val 3582"/>
            </a:avLst>
          </a:prstGeom>
          <a:solidFill>
            <a:srgbClr val="012E29"/>
          </a:solidFill>
          <a:ln/>
        </p:spPr>
      </p:sp>
      <p:pic>
        <p:nvPicPr>
          <p:cNvPr id="7" name="Image 0" descr="tv_ak_comb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2487168"/>
            <a:ext cx="4114800" cy="12664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Наші переваги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Умови співпраці, побудовані навколо вашого бізнесу, а не навпаки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5" name="Image 0" descr="icon_transparenc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2185416"/>
            <a:ext cx="310896" cy="31089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16736" y="2002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Прозорість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898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Жодних прихованих умов у договорі — зрозумілий і відкритий механізм ціноутворення.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355080" y="2057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9" name="Image 1" descr="icon_noimbalan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096" y="2185416"/>
            <a:ext cx="310896" cy="31089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123176" y="2002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нарахувань за небаланси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6355080" y="2898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 не перекладаємо на клієнта різницю між заявленим і фактичним обсягом споживання.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548640" y="4343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3" name="Image 2" descr="icon_flexib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" y="4471416"/>
            <a:ext cx="310896" cy="31089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16736" y="4288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Гнучкі умови співпраці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548640" y="5184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Умови договору адаптуються під ваш графік споживання, а не навпаки.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6355080" y="4343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7" name="Image 3" descr="icon_respons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3096" y="4471416"/>
            <a:ext cx="310896" cy="31089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123176" y="4288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Оперативне реагування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6355080" y="5184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вирішуються без затримок — персональний менеджер завжди на зв'язку.</a:t>
            </a:r>
            <a:endParaRPr lang="en-US" sz="1350" dirty="0"/>
          </a:p>
        </p:txBody>
      </p:sp>
      <p:pic>
        <p:nvPicPr>
          <p:cNvPr id="20" name="Image 4" descr="logo_for_light_b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0" y="6355080"/>
            <a:ext cx="1005840" cy="4937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Надійність постачання, на яку можна покластися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лише постачання, а комплексний підхід до стабільності енергозабезпечення вашого бізнесу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5" name="Image 0" descr="icon_buyb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2185416"/>
            <a:ext cx="310896" cy="31089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16736" y="2002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Викуповуємо генерацію у клієнтів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898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Купуємо надлишки електроенергії, виробленої вашими потужностями, за прозорою ринковою ціною.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355080" y="2057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9" name="Image 1" descr="icon_impo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096" y="2185416"/>
            <a:ext cx="310896" cy="31089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123176" y="2002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Постачаємо імпортовану електроенергію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6355080" y="2898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Диверсифікуємо джерела постачання, щоб забезпечити стабільність обсягів незалежно від ситуації на внутрішньому ринку.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548640" y="4343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3" name="Image 2" descr="icon_upti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" y="4471416"/>
            <a:ext cx="310896" cy="31089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16736" y="4288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Безперервність під час відключень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548640" y="5184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Гнучкі джерела постачання дозволяють підтримувати стабільне енергозабезпечення навіть за обмежень у мережі.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6355080" y="4343400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7" name="Image 3" descr="icon_ukrain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3096" y="4471416"/>
            <a:ext cx="310896" cy="31089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123176" y="4288536"/>
            <a:ext cx="4489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Працюємо по всій Україні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6355080" y="5184648"/>
            <a:ext cx="525780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Обслуговуємо споживачів незалежно від регіону — з єдиним стандартом якості й сервісу.</a:t>
            </a:r>
            <a:endParaRPr lang="en-US" sz="1350" dirty="0"/>
          </a:p>
        </p:txBody>
      </p:sp>
      <p:pic>
        <p:nvPicPr>
          <p:cNvPr id="20" name="Image 4" descr="logo_for_light_b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0" y="6355080"/>
            <a:ext cx="1005840" cy="4937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Частина групи компаній AK TRADE GROUP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Наша ринкова експертиза й фінансова стійкість спираються на трейдера з власною балансуючою групою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162763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6" name="Image 1" descr="icon_tr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1709928"/>
            <a:ext cx="237744" cy="23774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097280" y="1591056"/>
            <a:ext cx="4709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Трейдер, агрегатор, оператор балансуючої групи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2286000"/>
            <a:ext cx="5257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Торгує на РДН, ВДР, балансуючому ринку та за двосторонніми договорами (OTC).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355080" y="162763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0" name="Image 2" descr="icon_experti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376" y="1709928"/>
            <a:ext cx="237744" cy="23774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903720" y="1591056"/>
            <a:ext cx="4709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Ринкова експертиза</a:t>
            </a:r>
            <a:endParaRPr lang="en-US" sz="1300" dirty="0"/>
          </a:p>
        </p:txBody>
      </p:sp>
      <p:sp>
        <p:nvSpPr>
          <p:cNvPr id="12" name="Text 7"/>
          <p:cNvSpPr txBox="1"/>
          <p:nvPr/>
        </p:nvSpPr>
        <p:spPr>
          <a:xfrm>
            <a:off x="6355080" y="2286000"/>
            <a:ext cx="5257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Щоденне прогнозування виробітку і споживання, формування цінових заявок на основі власної аналітики.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548640" y="3072384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4" name="Image 3" descr="icon_protect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" y="3154680"/>
            <a:ext cx="237744" cy="23774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97280" y="3035808"/>
            <a:ext cx="4709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Захист від небалансів</a:t>
            </a:r>
            <a:endParaRPr lang="en-US" sz="1300" dirty="0"/>
          </a:p>
        </p:txBody>
      </p:sp>
      <p:sp>
        <p:nvSpPr>
          <p:cNvPr id="16" name="Text 10"/>
          <p:cNvSpPr txBox="1"/>
          <p:nvPr/>
        </p:nvSpPr>
        <p:spPr>
          <a:xfrm>
            <a:off x="548640" y="3730752"/>
            <a:ext cx="5257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Диверсифікований портфель генерації — сонце, вітер, ГЕС, когенерація — знижує системні ризики.</a:t>
            </a:r>
            <a:endParaRPr lang="en-US" sz="1100" dirty="0"/>
          </a:p>
        </p:txBody>
      </p:sp>
      <p:sp>
        <p:nvSpPr>
          <p:cNvPr id="17" name="Shape 11"/>
          <p:cNvSpPr/>
          <p:nvPr/>
        </p:nvSpPr>
        <p:spPr>
          <a:xfrm>
            <a:off x="6355080" y="3072384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8" name="Image 4" descr="icon_stabilit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7376" y="3154680"/>
            <a:ext cx="237744" cy="237744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6903720" y="3035808"/>
            <a:ext cx="4709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стабільність</a:t>
            </a:r>
            <a:endParaRPr lang="en-US" sz="1300" dirty="0"/>
          </a:p>
        </p:txBody>
      </p:sp>
      <p:sp>
        <p:nvSpPr>
          <p:cNvPr id="20" name="Text 13"/>
          <p:cNvSpPr txBox="1"/>
          <p:nvPr/>
        </p:nvSpPr>
        <p:spPr>
          <a:xfrm>
            <a:off x="6355080" y="3730752"/>
            <a:ext cx="5257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10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Близько 60 МВт потужностей в управлінні і ще 80 МВт проєктів у стадії реалізації (pipeline).</a:t>
            </a:r>
            <a:endParaRPr lang="en-US" sz="1100" dirty="0"/>
          </a:p>
        </p:txBody>
      </p:sp>
      <p:sp>
        <p:nvSpPr>
          <p:cNvPr id="21" name="Text 14"/>
          <p:cNvSpPr txBox="1"/>
          <p:nvPr/>
        </p:nvSpPr>
        <p:spPr>
          <a:xfrm>
            <a:off x="548640" y="46451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12E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Також формуємо стабільні партнерські відносини з: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548640" y="4974336"/>
            <a:ext cx="329184" cy="329184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3" name="Image 5" descr="icon_producer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648" y="5038344"/>
            <a:ext cx="201168" cy="20116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969264" y="4928616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Виробниками ЕЕ</a:t>
            </a:r>
            <a:endParaRPr lang="en-US" sz="1050" dirty="0"/>
          </a:p>
        </p:txBody>
      </p:sp>
      <p:sp>
        <p:nvSpPr>
          <p:cNvPr id="25" name="Shape 17"/>
          <p:cNvSpPr/>
          <p:nvPr/>
        </p:nvSpPr>
        <p:spPr>
          <a:xfrm>
            <a:off x="3291840" y="4974336"/>
            <a:ext cx="329184" cy="329184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6" name="Image 6" descr="icon_supplier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5848" y="5038344"/>
            <a:ext cx="201168" cy="201168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3712464" y="4928616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Постачальниками ЕЕ</a:t>
            </a:r>
            <a:endParaRPr lang="en-US" sz="1050" dirty="0"/>
          </a:p>
        </p:txBody>
      </p:sp>
      <p:sp>
        <p:nvSpPr>
          <p:cNvPr id="28" name="Shape 19"/>
          <p:cNvSpPr/>
          <p:nvPr/>
        </p:nvSpPr>
        <p:spPr>
          <a:xfrm>
            <a:off x="6035040" y="4974336"/>
            <a:ext cx="329184" cy="329184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9" name="Image 7" descr="icon_consumer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9048" y="5038344"/>
            <a:ext cx="201168" cy="201168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6455664" y="4928616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Великими споживачами</a:t>
            </a:r>
            <a:endParaRPr lang="en-US" sz="1050" dirty="0"/>
          </a:p>
        </p:txBody>
      </p:sp>
      <p:sp>
        <p:nvSpPr>
          <p:cNvPr id="31" name="Shape 21"/>
          <p:cNvSpPr/>
          <p:nvPr/>
        </p:nvSpPr>
        <p:spPr>
          <a:xfrm>
            <a:off x="8778240" y="4974336"/>
            <a:ext cx="329184" cy="329184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2" name="Image 8" descr="icon_trader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42248" y="5038344"/>
            <a:ext cx="201168" cy="201168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9198864" y="4928616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50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Іншими трейдерами</a:t>
            </a:r>
            <a:endParaRPr lang="en-US" sz="1050" dirty="0"/>
          </a:p>
        </p:txBody>
      </p:sp>
      <p:sp>
        <p:nvSpPr>
          <p:cNvPr id="34" name="Text 23"/>
          <p:cNvSpPr txBox="1"/>
          <p:nvPr/>
        </p:nvSpPr>
        <p:spPr>
          <a:xfrm>
            <a:off x="548640" y="5477256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b="1" i="1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клієнтів ТЕХНО ВОЛЬТ це означає ширший вибір джерел електроенергії, стабільніші умови та швидшу адаптацію до змін ринку</a:t>
            </a:r>
            <a:r>
              <a:rPr lang="en-US" sz="1150" i="1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pic>
        <p:nvPicPr>
          <p:cNvPr id="35" name="Image 9" descr="logo_for_light_b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61320" y="6355080"/>
            <a:ext cx="1005840" cy="493776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548640" y="6446520"/>
            <a:ext cx="9692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i="1" dirty="0" smtClean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i="1" dirty="0">
                <a:solidFill>
                  <a:srgbClr val="4A5A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GROUP:  +380 95 688 28 85   ·   www.aktradegroup.com.ua   ·   Telegram: @aktradegroup</a:t>
            </a:r>
            <a:endParaRPr lang="en-US" sz="1100" dirty="0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0" y="31049"/>
            <a:ext cx="2414016" cy="20903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1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188720"/>
            <a:ext cx="10360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DC0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Наша гарантія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1097280" y="1965960"/>
            <a:ext cx="999439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Гарантуємо кращі умови постачання електроенергії,</a:t>
            </a:r>
            <a:endParaRPr lang="en-US" sz="3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ніж ви маєте сьогодні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2194560" y="3657600"/>
            <a:ext cx="77998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600" dirty="0">
                <a:solidFill>
                  <a:srgbClr val="C9D6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Порівняємо ваш поточний договір з нашою пропозицією — безкоштовно і без зобов'язань — та покажемо конкретну економію для вашого бізнесу.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12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22960"/>
            <a:ext cx="10360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Зв'яжіться з нами</a:t>
            </a:r>
            <a:endParaRPr lang="en-US" sz="3000" dirty="0"/>
          </a:p>
        </p:txBody>
      </p:sp>
      <p:pic>
        <p:nvPicPr>
          <p:cNvPr id="3" name="Image 0" descr="logo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304" y="1691640"/>
            <a:ext cx="2743200" cy="135788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14400" y="3429000"/>
            <a:ext cx="10360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DC0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Ольга Липко, Комерційний директор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4400" y="3886200"/>
            <a:ext cx="10360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Тел.: 050 970 18 94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4343400"/>
            <a:ext cx="10360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Email: Olga.Lipko@technovolt.com.ua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4800600"/>
            <a:ext cx="10360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Сайт: www.technovolt.com.ua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394960" y="5532120"/>
            <a:ext cx="1371600" cy="0"/>
          </a:xfrm>
          <a:prstGeom prst="line">
            <a:avLst/>
          </a:prstGeom>
          <a:noFill/>
          <a:ln w="19050">
            <a:solidFill>
              <a:srgbClr val="FDC00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485</Words>
  <Application>Microsoft Office PowerPoint</Application>
  <PresentationFormat>Широкий екран</PresentationFormat>
  <Paragraphs>60</Paragraphs>
  <Slides>7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God</cp:lastModifiedBy>
  <cp:revision>8</cp:revision>
  <dcterms:created xsi:type="dcterms:W3CDTF">2026-09-09T11:08:17Z</dcterms:created>
  <dcterms:modified xsi:type="dcterms:W3CDTF">2026-09-14T12:41:41Z</dcterms:modified>
</cp:coreProperties>
</file>